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5" r:id="rId2"/>
    <p:sldId id="333" r:id="rId3"/>
    <p:sldId id="336" r:id="rId4"/>
    <p:sldId id="332" r:id="rId5"/>
    <p:sldId id="313" r:id="rId6"/>
    <p:sldId id="284" r:id="rId7"/>
    <p:sldId id="330" r:id="rId8"/>
    <p:sldId id="300" r:id="rId9"/>
    <p:sldId id="290" r:id="rId10"/>
    <p:sldId id="292" r:id="rId11"/>
    <p:sldId id="293" r:id="rId12"/>
    <p:sldId id="295" r:id="rId13"/>
    <p:sldId id="296" r:id="rId14"/>
    <p:sldId id="301" r:id="rId15"/>
    <p:sldId id="304" r:id="rId16"/>
    <p:sldId id="299" r:id="rId17"/>
    <p:sldId id="307" r:id="rId18"/>
    <p:sldId id="340" r:id="rId19"/>
    <p:sldId id="308" r:id="rId20"/>
    <p:sldId id="309" r:id="rId21"/>
    <p:sldId id="285" r:id="rId22"/>
    <p:sldId id="286" r:id="rId23"/>
    <p:sldId id="287" r:id="rId24"/>
    <p:sldId id="334" r:id="rId25"/>
    <p:sldId id="34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99"/>
    <a:srgbClr val="0000FF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93" autoAdjust="0"/>
  </p:normalViewPr>
  <p:slideViewPr>
    <p:cSldViewPr>
      <p:cViewPr varScale="1">
        <p:scale>
          <a:sx n="62" d="100"/>
          <a:sy n="62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9C488-786B-421B-B5E1-EBCBF058DD19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2494-2780-4604-BC43-3E09934D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6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/>
              <a:t>শিক্ষার্থীদের</a:t>
            </a:r>
            <a:r>
              <a:rPr lang="bn-IN" b="0" baseline="0" dirty="0" smtClean="0"/>
              <a:t>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কৃষিকাজের উদ্ভাবন করে কারা?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1200" b="0" baseline="0" dirty="0" err="1" smtClean="0">
                <a:ln/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ভাবে?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দু-একজন শিক্ষার্থী মৌখিক বা বোর্ডে লিখিতভাবে উপস্থাপন করবে । অন্যান্য শিক্ষার্থীদেরকেও উপস্থাপনের জন্য উৎসাহিত করা হবে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15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/>
              <a:t>শিক্ষার্থীদের</a:t>
            </a:r>
            <a:r>
              <a:rPr lang="bn-IN" b="0" baseline="0" dirty="0" smtClean="0"/>
              <a:t> প্রশ্ন করা হবে – ছবিগুলোতে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পশুগুলোকে কী করার চেষ্টা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করা হচ্ছে? এবং কেন? </a:t>
            </a:r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/>
              <a:t>শিক্ষার্থীদের</a:t>
            </a:r>
            <a:r>
              <a:rPr lang="bn-IN" b="0" baseline="0" dirty="0" smtClean="0"/>
              <a:t> প্রশ্ন করা হবে –  প্রাচীন কালে মানুষ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ঘুরে বেড়াত কেন? </a:t>
            </a:r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25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/>
              <a:t>শিক্ষার্থীদের</a:t>
            </a:r>
            <a:r>
              <a:rPr lang="bn-IN" b="0" baseline="0" dirty="0" smtClean="0"/>
              <a:t> প্রশ্ন করা হবে – ছবির লোকজন কী করছে?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বিনিময় প্রথা আবিষ্কার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হয় কখন? </a:t>
            </a:r>
            <a:r>
              <a:rPr lang="bn-IN" sz="800" b="0" baseline="0" dirty="0" smtClean="0">
                <a:ln/>
                <a:latin typeface="NikoshBAN" pitchFamily="2" charset="0"/>
                <a:cs typeface="NikoshBAN" pitchFamily="2" charset="0"/>
              </a:rPr>
              <a:t>এবং কেন?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" dirty="0" smtClean="0"/>
              <a:t>দৈব-চয়নের</a:t>
            </a:r>
            <a:r>
              <a:rPr lang="bn-IN" sz="800" baseline="0" dirty="0" smtClean="0"/>
              <a:t> মাধ্যমে নির্বাচিত দু-একজন শিক্ষার্থী মৌখিক বা বোর্ডে লিখিতভাবে উপস্থাপন করবে । অন্যান্য শিক্ষার্থীদেরকেও উপস্থাপনের জন্য উৎসাহিত করা হবে 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9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দু-একটি দল মৌখিক বা বোর্ডে লিখিতভাবে উপস্থাপন করবে । অন্যান্য দলকেও উপস্থাপনের জন্য উৎসাহিত করা হবে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Slide-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এর ছবিগুলো দেখিয়ে শিক্ষার্থীদের প্রশ্নোত্তরের মাধ্যমে পাঠ ঘোষণা করা হবে।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যেমন- ছবিতে কে কী কাজ করছে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১ম ছবি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থেকে ২য় ছবি, ২য় ছবি থেকে ৩য় ছবি, ৩য় ছবি থেকে ৪র্থ ছবিতে কি কোনো পার্থক্য, উন্নয়ন বা বিকাশ লক্ষ্য করা যায়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6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বোর্ডে মাইন্ড ম্যাপিং-এর মাধ্যমে </a:t>
            </a:r>
            <a:r>
              <a:rPr lang="bn-IN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সমাজ বিকাশের স্তরগুলো</a:t>
            </a:r>
            <a:r>
              <a:rPr lang="bn-IN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দেখানো হবে।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দু-একজন শিক্ষার্থী মৌখিক বা বোর্ডে লিখিতভাবে উপস্থাপন করবে । অন্যান্য শিক্ষার্থীদেরকেও উপস্থাপনের জন্য উৎসাহিত করা হবে 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প্রাচীন</a:t>
            </a:r>
            <a:r>
              <a:rPr lang="bn-IN" baseline="0" dirty="0" smtClean="0"/>
              <a:t>কালে মানুষ কোথায় বসবাস করত? 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এবং কেন? </a:t>
            </a:r>
            <a:endParaRPr lang="en-US" sz="8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প্রশ্ন করা হবে –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কালে মানুষ কীভাবে খাবার সংগ্রহ করত 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প্রাচীন</a:t>
            </a:r>
            <a:r>
              <a:rPr lang="bn-IN" baseline="0" dirty="0" smtClean="0"/>
              <a:t>কালে মানুষ খাবার সংগ্রহের জন্য কী করত?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প্রাচীন</a:t>
            </a:r>
            <a:r>
              <a:rPr lang="bn-IN" baseline="0" dirty="0" smtClean="0"/>
              <a:t>কালে পুরুষেরা কী করত?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01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/>
              <a:t>শিক্ষার্থীদের</a:t>
            </a:r>
            <a:r>
              <a:rPr lang="bn-IN" b="0" baseline="0" dirty="0" smtClean="0"/>
              <a:t> প্রশ্ন করা হবে – প্রাচীনকালে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গোষ্ঠীর সবচেয়ে শক্তিশালী লোককে</a:t>
            </a:r>
            <a:r>
              <a:rPr lang="en-US" sz="1200" b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কী বানানো</a:t>
            </a:r>
            <a:r>
              <a:rPr lang="en-US" sz="1200" b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হতো? </a:t>
            </a:r>
            <a:endParaRPr lang="en-US" sz="105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9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0" dirty="0" smtClean="0"/>
              <a:t>শিক্ষার্থীদের</a:t>
            </a:r>
            <a:r>
              <a:rPr lang="bn-IN" b="0" baseline="0" dirty="0" smtClean="0"/>
              <a:t> প্রশ্ন করা হবে – প্রাচীনকালে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পাথরের হাতিয়ার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দিয়ে কী করা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হতো? </a:t>
            </a:r>
            <a:endParaRPr lang="en-US" sz="9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3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0487" y="911952"/>
            <a:ext cx="648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929631" y="1812244"/>
            <a:ext cx="7137779" cy="40277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60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8" b="5726"/>
          <a:stretch/>
        </p:blipFill>
        <p:spPr>
          <a:xfrm>
            <a:off x="533400" y="152399"/>
            <a:ext cx="8229600" cy="5666803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89941" y="5842337"/>
            <a:ext cx="6301725" cy="1015663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শিকার করে খাবার সংগ্রহ </a:t>
            </a:r>
            <a:endParaRPr lang="en-US" sz="24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7139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r="11970" b="2284"/>
          <a:stretch/>
        </p:blipFill>
        <p:spPr>
          <a:xfrm>
            <a:off x="0" y="23197"/>
            <a:ext cx="9096044" cy="599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977" y="5750004"/>
            <a:ext cx="866562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 spcCol="45720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খাবারের খোঁজে এক জায়গা থেকে অন্য জায়গায় ঘুরে বেড়াত </a:t>
            </a:r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902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290" y="5369004"/>
            <a:ext cx="5925020" cy="1107996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পুরুষেরা শিকার করত </a:t>
            </a:r>
            <a:endParaRPr lang="en-US" sz="2800" b="1" dirty="0">
              <a:ln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/>
          <a:stretch/>
        </p:blipFill>
        <p:spPr>
          <a:xfrm>
            <a:off x="152400" y="371852"/>
            <a:ext cx="8787246" cy="46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79016"/>
            <a:ext cx="5562599" cy="4154984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গোষ্ঠীর সবচেয়ে শক্তিশালী লোককে</a:t>
            </a:r>
            <a:r>
              <a:rPr lang="en-US" sz="6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দলপতি বানানো</a:t>
            </a:r>
            <a:r>
              <a:rPr lang="en-US" sz="6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হতো</a:t>
            </a:r>
            <a:endParaRPr lang="en-US" sz="54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9100" r="96500">
                        <a14:foregroundMark x1="94400" y1="52778" x2="94400" y2="52778"/>
                        <a14:foregroundMark x1="94200" y1="52778" x2="90500" y2="62346"/>
                        <a14:foregroundMark x1="93500" y1="60185" x2="93000" y2="60185"/>
                        <a14:foregroundMark x1="91100" y1="61574" x2="90800" y2="68364"/>
                        <a14:foregroundMark x1="90500" y1="66975" x2="89800" y2="99537"/>
                        <a14:foregroundMark x1="90600" y1="98148" x2="90600" y2="98148"/>
                        <a14:foregroundMark x1="90500" y1="98765" x2="69100" y2="9953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40" t="2728" r="2425"/>
          <a:stretch/>
        </p:blipFill>
        <p:spPr>
          <a:xfrm>
            <a:off x="5915890" y="152400"/>
            <a:ext cx="2923310" cy="64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9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430" y="685800"/>
            <a:ext cx="5575565" cy="54014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b="1" dirty="0" smtClean="0">
                <a:ln/>
                <a:latin typeface="NikoshBAN" pitchFamily="2" charset="0"/>
                <a:cs typeface="NikoshBAN" pitchFamily="2" charset="0"/>
              </a:rPr>
              <a:t>উদ্যান </a:t>
            </a:r>
          </a:p>
          <a:p>
            <a:pPr algn="ctr"/>
            <a:r>
              <a:rPr lang="bn-IN" sz="11500" b="1" dirty="0" smtClean="0">
                <a:ln/>
                <a:latin typeface="NikoshBAN" pitchFamily="2" charset="0"/>
                <a:cs typeface="NikoshBAN" pitchFamily="2" charset="0"/>
              </a:rPr>
              <a:t>কৃষিভিত্তিক </a:t>
            </a:r>
          </a:p>
          <a:p>
            <a:pPr algn="ctr"/>
            <a:r>
              <a:rPr lang="bn-IN" sz="11500" b="1" dirty="0" smtClean="0">
                <a:ln/>
                <a:latin typeface="NikoshBAN" pitchFamily="2" charset="0"/>
                <a:cs typeface="NikoshBAN" pitchFamily="2" charset="0"/>
              </a:rPr>
              <a:t>সমাজ</a:t>
            </a:r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40957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36535" r="2777"/>
          <a:stretch/>
        </p:blipFill>
        <p:spPr>
          <a:xfrm>
            <a:off x="304800" y="152400"/>
            <a:ext cx="8469241" cy="5275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013" y="5521404"/>
            <a:ext cx="8235788" cy="1107996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পাথরের হাতিয়ারে মাটি খুঁড়ে বীজ বোনা হতো 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6299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1" r="31965"/>
          <a:stretch/>
        </p:blipFill>
        <p:spPr>
          <a:xfrm>
            <a:off x="4106209" y="152400"/>
            <a:ext cx="4885392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505271"/>
            <a:ext cx="7960130" cy="1107996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মেয়েরা কৃষিকাজ উদ্ভাবন করে  </a:t>
            </a:r>
            <a:endParaRPr lang="en-US" sz="66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3226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235" y="1676400"/>
            <a:ext cx="7705957" cy="36317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b="1" dirty="0" smtClean="0">
                <a:ln/>
                <a:latin typeface="NikoshBAN" pitchFamily="2" charset="0"/>
                <a:cs typeface="NikoshBAN" pitchFamily="2" charset="0"/>
              </a:rPr>
              <a:t>পশুপালনভিত্তিক </a:t>
            </a:r>
          </a:p>
          <a:p>
            <a:pPr algn="ctr"/>
            <a:r>
              <a:rPr lang="bn-IN" sz="11500" b="1" dirty="0" smtClean="0">
                <a:ln/>
                <a:latin typeface="NikoshBAN" pitchFamily="2" charset="0"/>
                <a:cs typeface="NikoshBAN" pitchFamily="2" charset="0"/>
              </a:rPr>
              <a:t>সমাজ</a:t>
            </a:r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117901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5" r="18410" b="7558"/>
          <a:stretch/>
        </p:blipFill>
        <p:spPr>
          <a:xfrm>
            <a:off x="533400" y="3886200"/>
            <a:ext cx="5738567" cy="2884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18007" b="5746"/>
          <a:stretch/>
        </p:blipFill>
        <p:spPr>
          <a:xfrm>
            <a:off x="533400" y="4502"/>
            <a:ext cx="5738567" cy="37510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600" y="1143000"/>
            <a:ext cx="2133600" cy="452431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latin typeface="NikoshBAN" pitchFamily="2" charset="0"/>
                <a:cs typeface="NikoshBAN" pitchFamily="2" charset="0"/>
              </a:rPr>
              <a:t>বন্য পশুকে পোষ মানায়  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861" r="80641" b="30799"/>
          <a:stretch/>
        </p:blipFill>
        <p:spPr>
          <a:xfrm>
            <a:off x="457200" y="-76200"/>
            <a:ext cx="635000" cy="10498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861" r="80641" b="30799"/>
          <a:stretch/>
        </p:blipFill>
        <p:spPr>
          <a:xfrm>
            <a:off x="457200" y="914400"/>
            <a:ext cx="635000" cy="10498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861" r="80641" b="30799"/>
          <a:stretch/>
        </p:blipFill>
        <p:spPr>
          <a:xfrm>
            <a:off x="990600" y="-76200"/>
            <a:ext cx="635000" cy="10498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861" r="80641" b="30799"/>
          <a:stretch/>
        </p:blipFill>
        <p:spPr>
          <a:xfrm>
            <a:off x="990600" y="914400"/>
            <a:ext cx="635000" cy="10498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861" r="80641" b="30799"/>
          <a:stretch/>
        </p:blipFill>
        <p:spPr>
          <a:xfrm>
            <a:off x="1524000" y="-76200"/>
            <a:ext cx="635000" cy="10498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861" r="80641" b="30799"/>
          <a:stretch/>
        </p:blipFill>
        <p:spPr>
          <a:xfrm>
            <a:off x="1524001" y="931334"/>
            <a:ext cx="496734" cy="8212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861" r="80641" b="30799"/>
          <a:stretch/>
        </p:blipFill>
        <p:spPr>
          <a:xfrm>
            <a:off x="1981200" y="-76200"/>
            <a:ext cx="635000" cy="10498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861" r="80641" b="30799"/>
          <a:stretch/>
        </p:blipFill>
        <p:spPr>
          <a:xfrm>
            <a:off x="1905000" y="579966"/>
            <a:ext cx="570988" cy="94403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47861" r="80641" b="30799"/>
          <a:stretch/>
        </p:blipFill>
        <p:spPr>
          <a:xfrm>
            <a:off x="2375412" y="381000"/>
            <a:ext cx="367788" cy="94403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51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5429071"/>
            <a:ext cx="8458200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পশুর জন্য তৃণভূমির খোঁজে ঘুরে বেড়াত </a:t>
            </a:r>
            <a:r>
              <a:rPr lang="bn-IN" sz="7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" b="4447"/>
          <a:stretch/>
        </p:blipFill>
        <p:spPr>
          <a:xfrm>
            <a:off x="304800" y="152400"/>
            <a:ext cx="8458200" cy="51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2179"/>
          <a:stretch/>
        </p:blipFill>
        <p:spPr>
          <a:xfrm>
            <a:off x="0" y="-52896"/>
            <a:ext cx="9296400" cy="70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1" y="5105400"/>
            <a:ext cx="6781799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latin typeface="NikoshBAN" pitchFamily="2" charset="0"/>
                <a:cs typeface="NikoshBAN" pitchFamily="2" charset="0"/>
              </a:rPr>
              <a:t>বিনিময় প্রথা আবিষ্কার 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661114"/>
            <a:ext cx="3165845" cy="38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r="22953"/>
          <a:stretch/>
        </p:blipFill>
        <p:spPr>
          <a:xfrm>
            <a:off x="3931050" y="661114"/>
            <a:ext cx="4984350" cy="38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4114"/>
            <a:ext cx="9067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845772"/>
            <a:ext cx="4572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-গ্রুপ</a:t>
            </a:r>
            <a:r>
              <a:rPr lang="en-US" sz="4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endParaRPr lang="bn-BD" sz="4000" b="1" cap="none" spc="150" dirty="0" smtClean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 পাশের ছবি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কোন সমাজের ইঙ্গিত বহন করে? ব্যাখ্যা করো।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4572000"/>
            <a:ext cx="48006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0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-গ্রুপ</a:t>
            </a:r>
            <a:r>
              <a:rPr lang="en-US" sz="4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endParaRPr lang="bn-BD" sz="4000" b="1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পাশের ছবিতে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ইঙ্গিতকারী সমাজের বৈশিষ্ট্যগুলো লেখ।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8" t="20821" r="2500" b="27648"/>
          <a:stretch/>
        </p:blipFill>
        <p:spPr>
          <a:xfrm>
            <a:off x="5181600" y="955964"/>
            <a:ext cx="3733800" cy="3380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6771" r="16095" b="9803"/>
          <a:stretch/>
        </p:blipFill>
        <p:spPr>
          <a:xfrm>
            <a:off x="76200" y="3784260"/>
            <a:ext cx="4038600" cy="27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686800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8229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বিকাশের স্তর কয়টি ও কী কী?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325" y="2670720"/>
            <a:ext cx="8077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স্তরের মানুষ বিনিময় প্রথা </a:t>
            </a:r>
          </a:p>
          <a:p>
            <a:r>
              <a:rPr lang="bn-IN" sz="4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আবিষ্কার করে?</a:t>
            </a:r>
            <a:endParaRPr lang="en-US" sz="4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494550"/>
            <a:ext cx="8534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স্তরে মানুষ বন্য পশুকে পোষ মানানো </a:t>
            </a:r>
          </a:p>
          <a:p>
            <a:r>
              <a:rPr lang="bn-IN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 করে?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334000"/>
            <a:ext cx="8839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ইঙ্গিতকারী সমাজের উদ্ভাবক মেয়েরাই’– বক্তব্যটি মূল্যায়ন করো।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43763"/>
            <a:ext cx="7239000" cy="42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70" y="-152400"/>
            <a:ext cx="968207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901" y="314634"/>
            <a:ext cx="3751998" cy="491319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118" y="3475595"/>
            <a:ext cx="8418394" cy="1077218"/>
          </a:xfrm>
          <a:prstGeom prst="rect">
            <a:avLst/>
          </a:prstGeom>
          <a:ln w="53975">
            <a:solidFill>
              <a:schemeClr val="dk1">
                <a:alpha val="9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533" y="1669141"/>
            <a:ext cx="829556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945" y="233088"/>
            <a:ext cx="8619562" cy="654417"/>
            <a:chOff x="255497" y="219641"/>
            <a:chExt cx="9197787" cy="702777"/>
          </a:xfrm>
        </p:grpSpPr>
        <p:grpSp>
          <p:nvGrpSpPr>
            <p:cNvPr id="7" name="Group 6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08793" y="4620329"/>
            <a:ext cx="5273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হাবীবুল ইসলাম সুমন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সহকারি অধ্যাপক,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ময়মনসিংহ।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1633" y="5697547"/>
            <a:ext cx="43845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3200" smtClean="0">
                <a:latin typeface="Nikosh" pitchFamily="2" charset="0"/>
                <a:cs typeface="Nikosh" pitchFamily="2" charset="0"/>
              </a:rPr>
              <a:t>রফিকুল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ইসলাম, 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পাবনা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2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-744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4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276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খোরশেদ আলম আকন্দ </a:t>
            </a:r>
            <a:endParaRPr lang="en-US" sz="5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925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বি, এ (সম্মান), এম, এ (বাংলা)</a:t>
            </a:r>
            <a:endParaRPr lang="en-US" sz="3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4958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সহকারী শিক্ষক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0217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কানিজ ফাতেমা গার্লস্‌ স্কুল, মানিকগঞ্জ। </a:t>
            </a:r>
            <a:endParaRPr lang="en-US" sz="4400" b="1" cap="none" spc="150" dirty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6782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</a:t>
            </a:r>
            <a:r>
              <a:rPr lang="en-US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০১১৯১৩১২৯০০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11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 : khurshed.akand@yahoo.com</a:t>
            </a:r>
            <a:endParaRPr lang="en-US" sz="36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600"/>
            <a:ext cx="4187495" cy="28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rrow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512" y="1148444"/>
            <a:ext cx="962888" cy="756556"/>
          </a:xfrm>
          <a:prstGeom prst="rect">
            <a:avLst/>
          </a:prstGeom>
        </p:spPr>
      </p:pic>
      <p:pic>
        <p:nvPicPr>
          <p:cNvPr id="16" name="Picture 15" descr="arrow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62256" y="3255078"/>
            <a:ext cx="962888" cy="756556"/>
          </a:xfrm>
          <a:prstGeom prst="rect">
            <a:avLst/>
          </a:prstGeom>
        </p:spPr>
      </p:pic>
      <p:pic>
        <p:nvPicPr>
          <p:cNvPr id="17" name="Picture 16" descr="arrow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371112" y="4946888"/>
            <a:ext cx="962888" cy="756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3681"/>
            <a:ext cx="4319016" cy="3239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23680"/>
            <a:ext cx="3962400" cy="32392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3061" b="15009"/>
          <a:stretch/>
        </p:blipFill>
        <p:spPr>
          <a:xfrm>
            <a:off x="5039532" y="3978569"/>
            <a:ext cx="4028269" cy="27243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2" b="3782"/>
          <a:stretch/>
        </p:blipFill>
        <p:spPr>
          <a:xfrm>
            <a:off x="76200" y="3978568"/>
            <a:ext cx="4319016" cy="27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5250"/>
            <a:ext cx="90678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8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8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বিকাশের বিভিন্ন স্তর 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76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44520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72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72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4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22600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 ও বিশ্ব পরিচয়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3124200"/>
            <a:ext cx="906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72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অধ্যায়-১, পাঠ-২ ও ৩ </a:t>
            </a:r>
            <a:endParaRPr lang="en-US" sz="72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8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828800"/>
            <a:ext cx="88392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IN" sz="36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বিকাশে ভূমিকা পালনকারী স্তরগুলি চিহ্নিত </a:t>
            </a:r>
          </a:p>
          <a:p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পারবে;</a:t>
            </a:r>
            <a:endParaRPr lang="bn-BD" sz="3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শিকার ও খাদ্য সংগ্রহভিত্তিক সমাজের বৈশিষ্ট্য বর্ণনা   </a:t>
            </a:r>
          </a:p>
          <a:p>
            <a:r>
              <a:rPr lang="bn-IN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করতে </a:t>
            </a:r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b="1" spc="150" dirty="0" smtClean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 কৃষিভিত্তিক সমাজের বৈশিষ্ট্যগুলো বলতে </a:t>
            </a:r>
          </a:p>
          <a:p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পশুপালনভিত্তিক সমাজের বৈশিষ্ট্য ব্যাখ্যা করতে </a:t>
            </a:r>
          </a:p>
          <a:p>
            <a:r>
              <a:rPr lang="bn-IN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  <a:r>
              <a:rPr lang="bn-BD" sz="36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50965" y="533400"/>
            <a:ext cx="1779653" cy="138499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শিকার ও</a:t>
            </a:r>
          </a:p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খাদ্য সংগ্রহ</a:t>
            </a:r>
          </a:p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ভিত্তিক সমাজ </a:t>
            </a:r>
            <a:endParaRPr lang="en-US" sz="2800" b="1" dirty="0">
              <a:ln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6363" y="1905000"/>
            <a:ext cx="1762021" cy="138499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উদ্যান </a:t>
            </a:r>
          </a:p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কৃষি ভিত্তিক  </a:t>
            </a:r>
          </a:p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সমাজ </a:t>
            </a:r>
            <a:endParaRPr lang="en-US" sz="2800" b="1" dirty="0">
              <a:ln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43837" y="3733800"/>
            <a:ext cx="1741181" cy="138499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পশু পালন </a:t>
            </a:r>
          </a:p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   ভিত্তিক     </a:t>
            </a:r>
          </a:p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সমাজ </a:t>
            </a:r>
            <a:endParaRPr lang="en-US" sz="2800" b="1" dirty="0">
              <a:ln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32239" y="5015805"/>
            <a:ext cx="1762021" cy="138499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bn-IN" sz="28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কৃষি  ভিত্তিক </a:t>
            </a:r>
          </a:p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সমাজ </a:t>
            </a:r>
            <a:endParaRPr lang="en-US" sz="2800" b="1" dirty="0">
              <a:ln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2770" y="3796605"/>
            <a:ext cx="1755609" cy="138499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bn-IN" sz="28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শিল্প  ভিত্তিক </a:t>
            </a:r>
          </a:p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সমাজ </a:t>
            </a:r>
            <a:endParaRPr lang="en-US" sz="2800" b="1" dirty="0">
              <a:ln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28513" y="1891605"/>
            <a:ext cx="1665841" cy="138499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 শিল্পবিপ্লব   </a:t>
            </a:r>
          </a:p>
          <a:p>
            <a:pPr algn="ctr"/>
            <a:r>
              <a:rPr lang="bn-IN" sz="28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 পরবর্তী    </a:t>
            </a:r>
          </a:p>
          <a:p>
            <a:pPr algn="ctr"/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সমাজ  </a:t>
            </a:r>
            <a:endParaRPr lang="en-US" sz="2800" b="1" dirty="0">
              <a:ln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4468368" y="1918395"/>
            <a:ext cx="484632" cy="443805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4380000">
            <a:off x="5723031" y="2681891"/>
            <a:ext cx="484632" cy="443805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6840000">
            <a:off x="5670417" y="3832696"/>
            <a:ext cx="484632" cy="443805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flipV="1">
            <a:off x="4495800" y="4495800"/>
            <a:ext cx="484632" cy="443805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 rot="15000000">
            <a:off x="3352486" y="3891696"/>
            <a:ext cx="484632" cy="443805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7520000">
            <a:off x="3311375" y="2590571"/>
            <a:ext cx="484632" cy="443805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81400" y="2362200"/>
            <a:ext cx="2286000" cy="21336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92056" y="2440804"/>
            <a:ext cx="2092120" cy="19763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 বিকাশের স্তর </a:t>
            </a:r>
            <a:endParaRPr lang="en-US" sz="3600" b="1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269" y="2058412"/>
            <a:ext cx="7883889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/>
                <a:latin typeface="NikoshBAN" pitchFamily="2" charset="0"/>
                <a:cs typeface="NikoshBAN" pitchFamily="2" charset="0"/>
              </a:rPr>
              <a:t>শিকার ও খাদ্য </a:t>
            </a:r>
          </a:p>
          <a:p>
            <a:pPr algn="ctr"/>
            <a:r>
              <a:rPr lang="bn-IN" sz="9600" b="1" dirty="0" smtClean="0">
                <a:ln/>
                <a:latin typeface="NikoshBAN" pitchFamily="2" charset="0"/>
                <a:cs typeface="NikoshBAN" pitchFamily="2" charset="0"/>
              </a:rPr>
              <a:t>সংগ্রহভিত্তিক সমাজ </a:t>
            </a:r>
            <a:endParaRPr lang="en-US" sz="4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0646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6" y="152399"/>
            <a:ext cx="8771964" cy="53258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6615" y="5613737"/>
            <a:ext cx="6380273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মানুষ গুহায় বসবাস করত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5890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671</Words>
  <Application>Microsoft Office PowerPoint</Application>
  <PresentationFormat>On-screen Show (4:3)</PresentationFormat>
  <Paragraphs>112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Khurshed Alam Akand</dc:creator>
  <cp:lastModifiedBy>Admin</cp:lastModifiedBy>
  <cp:revision>133</cp:revision>
  <dcterms:created xsi:type="dcterms:W3CDTF">2006-08-16T00:00:00Z</dcterms:created>
  <dcterms:modified xsi:type="dcterms:W3CDTF">2016-08-09T09:45:34Z</dcterms:modified>
</cp:coreProperties>
</file>